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7" r:id="rId2"/>
    <p:sldId id="2540" r:id="rId3"/>
    <p:sldId id="2549" r:id="rId4"/>
    <p:sldId id="2542" r:id="rId5"/>
    <p:sldId id="2551" r:id="rId6"/>
    <p:sldId id="2543" r:id="rId7"/>
    <p:sldId id="2545" r:id="rId8"/>
    <p:sldId id="2552" r:id="rId9"/>
    <p:sldId id="2554" r:id="rId10"/>
    <p:sldId id="2546" r:id="rId11"/>
    <p:sldId id="2555" r:id="rId12"/>
    <p:sldId id="2556" r:id="rId13"/>
    <p:sldId id="2547" r:id="rId14"/>
    <p:sldId id="2557" r:id="rId15"/>
    <p:sldId id="2558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20.2　数据的集中趋势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平均数、中位数和众数的选用</a:t>
            </a:r>
            <a:endParaRPr kumimoji="0" lang="zh-CN" altLang="en-US" sz="5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8" name="yt_shape_11158"/>
          <p:cNvSpPr txBox="1"/>
          <p:nvPr/>
        </p:nvSpPr>
        <p:spPr>
          <a:xfrm>
            <a:off x="540119" y="1276725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九年级被抽取的学生跳绳个数的平均数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65078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众数如下表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159" name="yt_table_11159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630996"/>
              </p:ext>
            </p:extLst>
          </p:nvPr>
        </p:nvGraphicFramePr>
        <p:xfrm>
          <a:off x="540000" y="2587873"/>
          <a:ext cx="11111999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97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8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8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8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196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197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九年级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196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198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161" name="yt_shape_11161"/>
          <p:cNvSpPr txBox="1"/>
          <p:nvPr/>
        </p:nvSpPr>
        <p:spPr>
          <a:xfrm>
            <a:off x="540119" y="4777689"/>
            <a:ext cx="11111999" cy="5539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A560689-2701-83D9-ACD6-7A8247B0E5DC}"/>
              </a:ext>
            </a:extLst>
          </p:cNvPr>
          <p:cNvSpPr txBox="1"/>
          <p:nvPr/>
        </p:nvSpPr>
        <p:spPr>
          <a:xfrm>
            <a:off x="4214071" y="4730883"/>
            <a:ext cx="13246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193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EB3AF22-4AF4-FCD2-DAC4-601E5BEA2E20}"/>
              </a:ext>
            </a:extLst>
          </p:cNvPr>
          <p:cNvSpPr txBox="1"/>
          <p:nvPr/>
        </p:nvSpPr>
        <p:spPr>
          <a:xfrm>
            <a:off x="7058871" y="4730883"/>
            <a:ext cx="13246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198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A29F05B-72E2-A175-23B5-4DDC5DDE93A3}"/>
              </a:ext>
            </a:extLst>
          </p:cNvPr>
          <p:cNvSpPr txBox="1"/>
          <p:nvPr/>
        </p:nvSpPr>
        <p:spPr>
          <a:xfrm>
            <a:off x="10030671" y="4730883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" name="yt_shape_11163"/>
          <p:cNvSpPr txBox="1"/>
          <p:nvPr/>
        </p:nvSpPr>
        <p:spPr>
          <a:xfrm>
            <a:off x="540120" y="128461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根据以上数据分析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你认为该校八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b8ec0"/>
              </a:rPr>
              <a:t>九年级中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b8ec0"/>
              </a:rPr>
              <a:t>哪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年级的学生一分钟跳绳成绩更优秀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请说明理由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05f3"/>
              </a:rPr>
              <a:t>写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一条理由即可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）；</a:t>
            </a:r>
          </a:p>
        </p:txBody>
      </p:sp>
      <p:sp>
        <p:nvSpPr>
          <p:cNvPr id="11164" name="yt_shape_11164"/>
          <p:cNvSpPr txBox="1"/>
          <p:nvPr/>
        </p:nvSpPr>
        <p:spPr>
          <a:xfrm>
            <a:off x="540120" y="2204915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8_5070f"/>
              </a:rPr>
              <a:t>九年级被抽取的学生的跳绳成绩的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8_5070f"/>
              </a:rPr>
              <a:t>中位数</a:t>
            </a:r>
            <a:r>
              <a:rPr lang="en-US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与众数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8_d80d1"/>
              </a:rPr>
              <a:t>都比八年级被抽取的学生的跳绳成绩的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8_d80d1"/>
              </a:rPr>
              <a:t>中</a:t>
            </a:r>
            <a:r>
              <a:rPr lang="zh-CN" altLang="zh-CN" sz="28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位数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193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众数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197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要高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该校九年级的学生一分钟跳绳成绩更优秀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5" name="yt_image_11154">
            <a:extLst>
              <a:ext uri="">
                <a16:creationId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8929" y="3661301"/>
            <a:ext cx="4220044" cy="221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5" name="yt_shape_11165"/>
          <p:cNvSpPr txBox="1"/>
          <p:nvPr/>
        </p:nvSpPr>
        <p:spPr>
          <a:xfrm>
            <a:off x="540119" y="1434270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若该校八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九年级共有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475a6"/>
              </a:rPr>
              <a:t>名学生参加此次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475a6"/>
              </a:rPr>
              <a:t>比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赛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请你估计这两个年级的学生跳绳个数不少于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200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2d4f"/>
              </a:rPr>
              <a:t>的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人数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66" name="yt_shape_11166"/>
              <p:cNvSpPr txBox="1"/>
              <p:nvPr/>
            </p:nvSpPr>
            <p:spPr>
              <a:xfrm>
                <a:off x="540120" y="2265266"/>
                <a:ext cx="11492915" cy="191667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由题意可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000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550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估计这两个年级的学生跳绳个数不少于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633ae"/>
                  </a:rPr>
                  <a:t>的人数</a:t>
                </a: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4_633ae"/>
                  </a:rPr>
                  <a:t>有</a:t>
                </a:r>
                <a:r>
                  <a:rPr lang="en-US" altLang="zh-CN" sz="28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550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166" name="yt_shape_11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2265266"/>
                <a:ext cx="11492915" cy="1916679"/>
              </a:xfrm>
              <a:prstGeom prst="rect">
                <a:avLst/>
              </a:prstGeom>
              <a:blipFill>
                <a:blip r:embed="rId2"/>
                <a:stretch>
                  <a:fillRect l="-1910" t="-19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yt_image_11154">
            <a:extLst>
              <a:ext uri="">
                <a16:creationId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0909" y="3573010"/>
            <a:ext cx="4220044" cy="221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9" name="yt_shape_11169"/>
          <p:cNvSpPr txBox="1"/>
          <p:nvPr/>
        </p:nvSpPr>
        <p:spPr>
          <a:xfrm>
            <a:off x="540000" y="1672554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168" name="yt_image_11168" title="H_37.12496">
            <a:extLst>
              <a:ext uri="">
                <a16:creationId xmlns:a14="http://schemas.microsoft.com/office/drawing/2010/main" xmlns:a16="http://schemas.microsoft.com/office/drawing/2014/main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712258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71" name="yt_shape_11171"/>
          <p:cNvSpPr txBox="1"/>
          <p:nvPr/>
        </p:nvSpPr>
        <p:spPr>
          <a:xfrm>
            <a:off x="540119" y="223442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浙江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某工艺品厂草编车间共有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名工人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c37b3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调查每个工人的日均生产能力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获得数据如下表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172" name="yt_table_11172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924294"/>
              </p:ext>
            </p:extLst>
          </p:nvPr>
        </p:nvGraphicFramePr>
        <p:xfrm>
          <a:off x="540000" y="3545568"/>
          <a:ext cx="11111996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83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2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3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13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日均生产能力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件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4" name="yt_shape_11174"/>
          <p:cNvSpPr txBox="1"/>
          <p:nvPr/>
        </p:nvSpPr>
        <p:spPr>
          <a:xfrm>
            <a:off x="540120" y="1007614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名工人日均生产件数的平均数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0bfe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75" name="yt_shape_11175"/>
              <p:cNvSpPr txBox="1"/>
              <p:nvPr/>
            </p:nvSpPr>
            <p:spPr>
              <a:xfrm>
                <a:off x="540119" y="2166398"/>
                <a:ext cx="11492915" cy="33239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平均数为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11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2_54e16"/>
                  </a:rPr>
                  <a:t>20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件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日均生产能力为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件的人数最多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故众数为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件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名工人日均生产件数从小到大排列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排在中间的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ab10c"/>
                  </a:rPr>
                  <a:t>个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数分别为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、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故中位数是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件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175" name="yt_shape_11175" descr="{&quot;rangeId&quot;:14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66398"/>
                <a:ext cx="11492915" cy="3323987"/>
              </a:xfrm>
              <a:prstGeom prst="rect">
                <a:avLst/>
              </a:prstGeom>
              <a:blipFill>
                <a:blip r:embed="rId2"/>
                <a:stretch>
                  <a:fillRect l="-2440" t="-4945" b="-73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7" name="yt_shape_11177"/>
          <p:cNvSpPr txBox="1"/>
          <p:nvPr/>
        </p:nvSpPr>
        <p:spPr>
          <a:xfrm>
            <a:off x="540120" y="984412"/>
            <a:ext cx="11111999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为了提高工作效率和工人的积极性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bd751"/>
              </a:rPr>
              <a:t>管理者准备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实行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每天定额生产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超产有奖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的措施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若要使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e4df0"/>
              </a:rPr>
              <a:t>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的工人都能完成任务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应选什么统计量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1009"/>
              </a:rPr>
              <a:t>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作为日生产件数的定额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1178" name="yt_shape_11178"/>
          <p:cNvSpPr txBox="1"/>
          <p:nvPr/>
        </p:nvSpPr>
        <p:spPr>
          <a:xfrm>
            <a:off x="540120" y="3251191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％＝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由表可知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当选用平均数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6_45dba"/>
              </a:rPr>
              <a:t>作为日生产件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数定额时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均只有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名工人能完成任务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当选用众数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2_91f93"/>
              </a:rPr>
              <a:t>12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作为日生产件数定额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则有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名工人能完成任务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因此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选众数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作为日生产件数的定额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6" name="yt_shape_11126"/>
          <p:cNvSpPr txBox="1"/>
          <p:nvPr/>
        </p:nvSpPr>
        <p:spPr>
          <a:xfrm>
            <a:off x="6095968" y="605837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1127" name="yt_shape_11127"/>
          <p:cNvSpPr txBox="1"/>
          <p:nvPr/>
        </p:nvSpPr>
        <p:spPr>
          <a:xfrm>
            <a:off x="540000" y="933624"/>
            <a:ext cx="6022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中位数和众数的选用</a:t>
            </a:r>
          </a:p>
        </p:txBody>
      </p:sp>
      <p:sp>
        <p:nvSpPr>
          <p:cNvPr id="11128" name="yt_shape_11128"/>
          <p:cNvSpPr txBox="1"/>
          <p:nvPr/>
        </p:nvSpPr>
        <p:spPr>
          <a:xfrm>
            <a:off x="540119" y="1538410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中位数和众数从不同的侧面概括了一组数据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b2a1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正因为如此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这三个数据都可以作为一组数据的代表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e5b0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描述数据的集中趋势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1129" name="yt_shape_11129"/>
          <p:cNvSpPr txBox="1"/>
          <p:nvPr/>
        </p:nvSpPr>
        <p:spPr>
          <a:xfrm>
            <a:off x="540119" y="3251191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平均数的大小与这组数据的每一个数都有关系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90a7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其中任何数据的变动都会引起平均数的变动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09539"/>
              </a:rPr>
              <a:t>因而平均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数对这组数据所包含的信息的反映最为充分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c5a33"/>
              </a:rPr>
              <a:t>其应用也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最为广泛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但平均数的计算较为繁琐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3ff9"/>
              </a:rPr>
              <a:t>并且容易受到极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端数据的影响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0" name="yt_shape_11130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中位数仅与数据的排列位置有关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3af7"/>
              </a:rPr>
              <a:t>某些数据的变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动对中位数没有影响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38533"/>
              </a:rPr>
              <a:t>因此当一组数据中的个别数据变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动较大时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常用中位数来描述这组数据的集中趋势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众数的大小只与一组数据中的部分数据有关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075d8"/>
              </a:rPr>
              <a:t>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受极端数据的影响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c8a44"/>
              </a:rPr>
              <a:t>因此当一组数据中的某些数据多次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重复出现时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其众数往往更能反映问题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3" name="yt_shape_11133"/>
          <p:cNvSpPr txBox="1"/>
          <p:nvPr/>
        </p:nvSpPr>
        <p:spPr>
          <a:xfrm>
            <a:off x="6095968" y="881313"/>
            <a:ext cx="65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sz="2800"/>
          </a:p>
        </p:txBody>
      </p:sp>
      <p:sp>
        <p:nvSpPr>
          <p:cNvPr id="11134" name="yt_shape_11134"/>
          <p:cNvSpPr txBox="1"/>
          <p:nvPr/>
        </p:nvSpPr>
        <p:spPr>
          <a:xfrm>
            <a:off x="540000" y="1209100"/>
            <a:ext cx="880209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平均数、中位数、众数的实际意义</a:t>
            </a:r>
          </a:p>
        </p:txBody>
      </p:sp>
      <p:sp>
        <p:nvSpPr>
          <p:cNvPr id="11135" name="yt_shape_11135"/>
          <p:cNvSpPr txBox="1"/>
          <p:nvPr/>
        </p:nvSpPr>
        <p:spPr>
          <a:xfrm>
            <a:off x="540000" y="1640773"/>
            <a:ext cx="845744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某公司全体职工的月工资如表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136" name="yt_table_11136" title="H_230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24987"/>
              </p:ext>
            </p:extLst>
          </p:nvPr>
        </p:nvGraphicFramePr>
        <p:xfrm>
          <a:off x="540000" y="2259715"/>
          <a:ext cx="11111998" cy="14630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2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50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50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50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50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22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2_82cc2"/>
                        </a:rPr>
                        <a:t>月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2_82cc2"/>
                        </a:rPr>
                        <a:t>工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资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黑体" pitchFamily="36"/>
                      </a:endParaRP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1_34044"/>
                        </a:rPr>
                        <a:t>元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  <a:endParaRPr lang="zh-CN" altLang="zh-CN" sz="2800" b="1" i="0" u="none">
                        <a:solidFill>
                          <a:srgbClr val="000000"/>
                        </a:solidFill>
                        <a:effectLst/>
                        <a:latin typeface="宋体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18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f5958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51506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82d13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638fb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3765a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5357d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  <a:sym typeface="_⨹_1_5533d"/>
                        </a:rPr>
                        <a:t> </a:t>
                      </a: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1500</a:t>
                      </a:r>
                      <a:endParaRPr lang="en-US" altLang="zh-CN" sz="28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yt_shape_1731295679397">
            <a:extLst>
              <a:ext uri="{FF2B5EF4-FFF2-40B4-BE49-F238E27FC236}">
                <a16:creationId xmlns:a16="http://schemas.microsoft.com/office/drawing/2014/main" id="{2972E2EE-2627-6A46-544A-01E976E338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5350"/>
            <a:ext cx="692342" cy="359485"/>
          </a:xfrm>
          <a:prstGeom prst="rect">
            <a:avLst/>
          </a:prstGeom>
        </p:spPr>
      </p:pic>
      <p:sp>
        <p:nvSpPr>
          <p:cNvPr id="7" name="yt_shape_11138"/>
          <p:cNvSpPr txBox="1"/>
          <p:nvPr/>
        </p:nvSpPr>
        <p:spPr>
          <a:xfrm>
            <a:off x="540119" y="384195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该公司月工资数据的众数为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中位数为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250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22e3"/>
              </a:rPr>
              <a:t>平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137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若要应聘该公司普通员工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5577"/>
              </a:rPr>
              <a:t>最应关注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75577"/>
              </a:rPr>
              <a:t>的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数据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8" name="yt_table_1113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411608"/>
              </p:ext>
            </p:extLst>
          </p:nvPr>
        </p:nvGraphicFramePr>
        <p:xfrm>
          <a:off x="540085" y="4779890"/>
          <a:ext cx="9490393" cy="1097280"/>
        </p:xfrm>
        <a:graphic>
          <a:graphicData uri="http://schemas.openxmlformats.org/drawingml/2006/table">
            <a:tbl>
              <a:tblPr/>
              <a:tblGrid>
                <a:gridCol w="5440680">
                  <a:extLst>
                    <a:ext uri="{9D8B030D-6E8A-4147-A177-3AD203B41FA5}">
                      <a16:colId xmlns:a16="http://schemas.microsoft.com/office/drawing/2014/main" val="10088"/>
                    </a:ext>
                  </a:extLst>
                </a:gridCol>
                <a:gridCol w="4049713">
                  <a:extLst>
                    <a:ext uri="{9D8B030D-6E8A-4147-A177-3AD203B41FA5}">
                      <a16:colId xmlns:a16="http://schemas.microsoft.com/office/drawing/2014/main" val="10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平均数和中位数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中位数和众数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E5AF3701-9BC6-4634-9787-C7D232926F7B}"/>
              </a:ext>
            </a:extLst>
          </p:cNvPr>
          <p:cNvSpPr txBox="1"/>
          <p:nvPr/>
        </p:nvSpPr>
        <p:spPr>
          <a:xfrm>
            <a:off x="7896125" y="4304186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</a:rPr>
              <a:t>D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1" name="yt_shape_11141"/>
          <p:cNvSpPr txBox="1"/>
          <p:nvPr/>
        </p:nvSpPr>
        <p:spPr>
          <a:xfrm>
            <a:off x="540120" y="1264489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一家鞋店在一段时间内销售了某种男鞋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196b0"/>
              </a:rPr>
              <a:t>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种尺码鞋的销售量如下表所示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142" name="yt_table_11142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601002"/>
              </p:ext>
            </p:extLst>
          </p:nvPr>
        </p:nvGraphicFramePr>
        <p:xfrm>
          <a:off x="540000" y="2575637"/>
          <a:ext cx="11111995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38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6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66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53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59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尺码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厘米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销售量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双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144" name="yt_shape_11144"/>
          <p:cNvSpPr txBox="1"/>
          <p:nvPr/>
        </p:nvSpPr>
        <p:spPr>
          <a:xfrm>
            <a:off x="540120" y="41255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一般来讲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鞋店老板比较关心哪种尺码的鞋最畅销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c06e,isEnd"/>
              </a:rPr>
              <a:t>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就是关心卖出的鞋的尺码组成的一组数据的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C3B11A8-DCB9-2F6E-B8BD-2F9427CBD290}"/>
              </a:ext>
            </a:extLst>
          </p:cNvPr>
          <p:cNvSpPr txBox="1"/>
          <p:nvPr/>
        </p:nvSpPr>
        <p:spPr>
          <a:xfrm>
            <a:off x="9625858" y="4627348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众数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6" name="yt_shape_11146"/>
          <p:cNvSpPr txBox="1"/>
          <p:nvPr/>
        </p:nvSpPr>
        <p:spPr>
          <a:xfrm>
            <a:off x="540000" y="1563157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145" name="yt_image_11145" title="H_37.12496">
            <a:extLst>
              <a:ext uri="">
                <a16:creationId xmlns:a14="http://schemas.microsoft.com/office/drawing/2010/main" xmlns:a16="http://schemas.microsoft.com/office/drawing/2014/main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602861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8" name="yt_shape_11148"/>
          <p:cNvSpPr txBox="1"/>
          <p:nvPr/>
        </p:nvSpPr>
        <p:spPr>
          <a:xfrm>
            <a:off x="540119" y="212502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在端午节到来之前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2ffed"/>
              </a:rPr>
              <a:t>儿童福利院对全体小朋友爱吃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哪几种粽子作了调查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以决定最终买哪种粽子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58a7"/>
              </a:rPr>
              <a:t>下面的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调查数据中最值得关注的是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49" name="yt_table_1114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956022"/>
              </p:ext>
            </p:extLst>
          </p:nvPr>
        </p:nvGraphicFramePr>
        <p:xfrm>
          <a:off x="540085" y="3837804"/>
          <a:ext cx="8088630" cy="1097280"/>
        </p:xfrm>
        <a:graphic>
          <a:graphicData uri="http://schemas.openxmlformats.org/drawingml/2006/table">
            <a:tbl>
              <a:tblPr/>
              <a:tblGrid>
                <a:gridCol w="5440680">
                  <a:extLst>
                    <a:ext uri="{9D8B030D-6E8A-4147-A177-3AD203B41FA5}">
                      <a16:colId xmlns:a16="http://schemas.microsoft.com/office/drawing/2014/main" val="10090"/>
                    </a:ext>
                  </a:extLst>
                </a:gridCol>
                <a:gridCol w="2647950">
                  <a:extLst>
                    <a:ext uri="{9D8B030D-6E8A-4147-A177-3AD203B41FA5}">
                      <a16:colId xmlns:a16="http://schemas.microsoft.com/office/drawing/2014/main" val="100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平均数与中位数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平均数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众数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41ACC1A-EE00-573A-E648-B7BAA3C821F6}"/>
              </a:ext>
            </a:extLst>
          </p:cNvPr>
          <p:cNvSpPr txBox="1"/>
          <p:nvPr/>
        </p:nvSpPr>
        <p:spPr>
          <a:xfrm>
            <a:off x="6873132" y="317549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" name="yt_shape_11151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学校举行演讲比赛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e85d4,isEnd"/>
              </a:rPr>
              <a:t>名同学进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入决赛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比赛将评出金奖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银奖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铜奖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490a,isEnd"/>
              </a:rPr>
              <a:t>某参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赛选手知道自己的分数后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要判断自己能否获奖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ae343,isEnd"/>
              </a:rPr>
              <a:t>他应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当关注的有关成绩的统计量是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5e203,isEnd"/>
              </a:rPr>
              <a:t>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或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BE28B3F-4DEC-ED09-9C2B-252F01B51C99}"/>
              </a:ext>
            </a:extLst>
          </p:cNvPr>
          <p:cNvSpPr txBox="1"/>
          <p:nvPr/>
        </p:nvSpPr>
        <p:spPr>
          <a:xfrm>
            <a:off x="6873132" y="3186120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中位数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3" name="yt_shape_11153"/>
          <p:cNvSpPr txBox="1"/>
          <p:nvPr/>
        </p:nvSpPr>
        <p:spPr>
          <a:xfrm>
            <a:off x="540119" y="1556870"/>
            <a:ext cx="11172271" cy="179933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8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为了增强学生的身体素质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33a06"/>
              </a:rPr>
              <a:t>某校进行了一分钟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33a06"/>
              </a:rPr>
              <a:t>跳绳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比赛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现从八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九年级学生中各随机抽取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11e66"/>
              </a:rPr>
              <a:t>名学生的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11e66"/>
              </a:rPr>
              <a:t>比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赛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成绩进行整理和分析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学生的跳绳个数记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ca07e"/>
              </a:rPr>
              <a:t>共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ca07e"/>
              </a:rPr>
              <a:t>分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五组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180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190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ec51"/>
              </a:rPr>
              <a:t> 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190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200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200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＜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210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≥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210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ec10"/>
              </a:rPr>
              <a:t>下面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dec10"/>
              </a:rPr>
              <a:t>给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出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了部分信息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shape_1731295679512">
            <a:extLst>
              <a:ext uri="{FF2B5EF4-FFF2-40B4-BE49-F238E27FC236}">
                <a16:creationId xmlns:a16="http://schemas.microsoft.com/office/drawing/2014/main" id="{AA8AC2F2-4E6F-7C33-FD08-C42E89A855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28875"/>
            <a:ext cx="692342" cy="3594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269" y="1052835"/>
            <a:ext cx="9677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zh-CN" altLang="zh-CN" sz="2800" b="1">
                <a:solidFill>
                  <a:srgbClr val="000000"/>
                </a:solidFill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28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　</a:t>
            </a:r>
            <a:r>
              <a:rPr lang="zh-CN" altLang="zh-CN" sz="2800" b="1">
                <a:solidFill>
                  <a:srgbClr val="000000"/>
                </a:solidFill>
                <a:latin typeface="Times New Roman" pitchFamily="36"/>
                <a:ea typeface="黑体" pitchFamily="36"/>
                <a:sym typeface=",isEnd"/>
              </a:rPr>
              <a:t>平均数、中位数、众数的选用</a:t>
            </a:r>
          </a:p>
        </p:txBody>
      </p:sp>
      <p:pic>
        <p:nvPicPr>
          <p:cNvPr id="6" name="yt_image_11154">
            <a:extLst>
              <a:ext uri="">
                <a16:creationId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5825" y="3356206"/>
            <a:ext cx="5106253" cy="268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6" name="yt_shape_11156"/>
          <p:cNvSpPr txBox="1"/>
          <p:nvPr/>
        </p:nvSpPr>
        <p:spPr>
          <a:xfrm>
            <a:off x="540119" y="21410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八年级被抽取的学生的跳绳个数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组的数据是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1c24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九年级被抽取的学生的跳绳个数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组的数据是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34f8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198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34</TotalTime>
  <Words>623</Words>
  <Application>Microsoft Office PowerPoint</Application>
  <PresentationFormat>宽屏</PresentationFormat>
  <Paragraphs>115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81" baseType="lpstr">
      <vt:lpstr>,isEnd</vt:lpstr>
      <vt:lpstr>_⨹_1_075d8</vt:lpstr>
      <vt:lpstr>_⨹_1_105f3</vt:lpstr>
      <vt:lpstr>_⨹_1_10bfe</vt:lpstr>
      <vt:lpstr>_⨹_1_196b0</vt:lpstr>
      <vt:lpstr>_⨹_1_1e5b0</vt:lpstr>
      <vt:lpstr>_⨹_1_34044</vt:lpstr>
      <vt:lpstr>_⨹_1_3765a</vt:lpstr>
      <vt:lpstr>_⨹_1_422e3</vt:lpstr>
      <vt:lpstr>_⨹_1_51506</vt:lpstr>
      <vt:lpstr>_⨹_1_5357d</vt:lpstr>
      <vt:lpstr>_⨹_1_5533d</vt:lpstr>
      <vt:lpstr>_⨹_1_638fb</vt:lpstr>
      <vt:lpstr>_⨹_1_65078</vt:lpstr>
      <vt:lpstr>_⨹_1_734f8</vt:lpstr>
      <vt:lpstr>_⨹_1_790a7</vt:lpstr>
      <vt:lpstr>_⨹_1_82d13</vt:lpstr>
      <vt:lpstr>_⨹_1_ab10c</vt:lpstr>
      <vt:lpstr>_⨹_1_b2a17</vt:lpstr>
      <vt:lpstr>_⨹_1_c37b3</vt:lpstr>
      <vt:lpstr>_⨹_1_d1c24</vt:lpstr>
      <vt:lpstr>_⨹_1_e1009</vt:lpstr>
      <vt:lpstr>_⨹_1_e4df0</vt:lpstr>
      <vt:lpstr>_⨹_1_ec06e,isEnd</vt:lpstr>
      <vt:lpstr>_⨹_1_f2d4f</vt:lpstr>
      <vt:lpstr>_⨹_1_f5958</vt:lpstr>
      <vt:lpstr>_⨹_1_fec51</vt:lpstr>
      <vt:lpstr>_⨹_10_33a06</vt:lpstr>
      <vt:lpstr>_⨹_13_2ffed</vt:lpstr>
      <vt:lpstr>_⨹_14_38533</vt:lpstr>
      <vt:lpstr>_⨹_15_c8a44</vt:lpstr>
      <vt:lpstr>_⨹_18_5070f</vt:lpstr>
      <vt:lpstr>_⨹_18_d80d1</vt:lpstr>
      <vt:lpstr>_⨹_2_0490a,isEnd</vt:lpstr>
      <vt:lpstr>_⨹_2_54e16</vt:lpstr>
      <vt:lpstr>_⨹_2_5e203,isEnd</vt:lpstr>
      <vt:lpstr>_⨹_2_82cc2</vt:lpstr>
      <vt:lpstr>_⨹_2_91f93</vt:lpstr>
      <vt:lpstr>_⨹_2_ae343,isEnd</vt:lpstr>
      <vt:lpstr>_⨹_2_ca07e</vt:lpstr>
      <vt:lpstr>_⨹_3_258a7</vt:lpstr>
      <vt:lpstr>_⨹_3_dec10</vt:lpstr>
      <vt:lpstr>_⨹_4_09539</vt:lpstr>
      <vt:lpstr>_⨹_4_633ae</vt:lpstr>
      <vt:lpstr>_⨹_4_c5a33</vt:lpstr>
      <vt:lpstr>_⨹_4_e85d4,isEnd</vt:lpstr>
      <vt:lpstr>_⨹_5_11e66</vt:lpstr>
      <vt:lpstr>_⨹_5_75577</vt:lpstr>
      <vt:lpstr>_⨹_5_b8ec0</vt:lpstr>
      <vt:lpstr>_⨹_5_bd751</vt:lpstr>
      <vt:lpstr>_⨹_6_45dba</vt:lpstr>
      <vt:lpstr>_⨹_6_f3af7</vt:lpstr>
      <vt:lpstr>_⨹_7_a3ff9</vt:lpstr>
      <vt:lpstr>_⨹_8_475a6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13</cp:revision>
  <dcterms:created xsi:type="dcterms:W3CDTF">2024-11-11T03:24:32Z</dcterms:created>
  <dcterms:modified xsi:type="dcterms:W3CDTF">2024-11-24T02:44:17Z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